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553DFD-5C8B-470A-98F7-961F867D5F02}" type="datetimeFigureOut">
              <a:rPr lang="en-US" smtClean="0"/>
              <a:t>2/27/2019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3929014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2553DFD-5C8B-470A-98F7-961F867D5F02}" type="datetimeFigureOut">
              <a:rPr lang="en-US" smtClean="0"/>
              <a:t>2/27/2019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780902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72553DFD-5C8B-470A-98F7-961F867D5F02}" type="datetimeFigureOut">
              <a:rPr lang="en-US" smtClean="0"/>
              <a:t>2/27/2019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2424069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72553DFD-5C8B-470A-98F7-961F867D5F02}" type="datetimeFigureOut">
              <a:rPr lang="en-US" smtClean="0"/>
              <a:t>2/27/2019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D61F2-6B8F-4569-95D5-E2E18E4F0B5F}"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8302666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2553DFD-5C8B-470A-98F7-961F867D5F02}" type="datetimeFigureOut">
              <a:rPr lang="en-US" smtClean="0"/>
              <a:t>2/27/2019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27711308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2553DFD-5C8B-470A-98F7-961F867D5F02}" type="datetimeFigureOut">
              <a:rPr lang="en-US" smtClean="0"/>
              <a:t>2/27/2019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25465446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2553DFD-5C8B-470A-98F7-961F867D5F02}" type="datetimeFigureOut">
              <a:rPr lang="en-US" smtClean="0"/>
              <a:t>2/27/2019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39343780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53DFD-5C8B-470A-98F7-961F867D5F02}" type="datetimeFigureOut">
              <a:rPr lang="en-US" smtClean="0"/>
              <a:t>2/27/2019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32083913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53DFD-5C8B-470A-98F7-961F867D5F02}" type="datetimeFigureOut">
              <a:rPr lang="en-US" smtClean="0"/>
              <a:t>2/27/2019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1206031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53DFD-5C8B-470A-98F7-961F867D5F02}" type="datetimeFigureOut">
              <a:rPr lang="en-US" smtClean="0"/>
              <a:t>2/27/2019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3426716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2553DFD-5C8B-470A-98F7-961F867D5F02}" type="datetimeFigureOut">
              <a:rPr lang="en-US" smtClean="0"/>
              <a:t>2/27/2019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5930739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553DFD-5C8B-470A-98F7-961F867D5F02}" type="datetimeFigureOut">
              <a:rPr lang="en-US" smtClean="0"/>
              <a:t>2/27/2019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818848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553DFD-5C8B-470A-98F7-961F867D5F02}" type="datetimeFigureOut">
              <a:rPr lang="en-US" smtClean="0"/>
              <a:t>2/27/2019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3518559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2553DFD-5C8B-470A-98F7-961F867D5F02}" type="datetimeFigureOut">
              <a:rPr lang="en-US" smtClean="0"/>
              <a:t>2/27/2019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1836955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2553DFD-5C8B-470A-98F7-961F867D5F02}" type="datetimeFigureOut">
              <a:rPr lang="en-US" smtClean="0"/>
              <a:t>2/27/2019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37436908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72553DFD-5C8B-470A-98F7-961F867D5F02}" type="datetimeFigureOut">
              <a:rPr lang="en-US" smtClean="0"/>
              <a:t>2/27/2019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4247530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2553DFD-5C8B-470A-98F7-961F867D5F02}" type="datetimeFigureOut">
              <a:rPr lang="en-US" smtClean="0"/>
              <a:t>2/27/2019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ED61F2-6B8F-4569-95D5-E2E18E4F0B5F}" type="slidenum">
              <a:rPr lang="en-US" smtClean="0"/>
              <a:t>‹#›</a:t>
            </a:fld>
            <a:endParaRPr lang="en-US"/>
          </a:p>
        </p:txBody>
      </p:sp>
    </p:spTree>
    <p:extLst>
      <p:ext uri="{BB962C8B-B14F-4D97-AF65-F5344CB8AC3E}">
        <p14:creationId xmlns:p14="http://schemas.microsoft.com/office/powerpoint/2010/main" val="33706031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2553DFD-5C8B-470A-98F7-961F867D5F02}" type="datetimeFigureOut">
              <a:rPr lang="en-US" smtClean="0"/>
              <a:t>2/27/2019</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9ED61F2-6B8F-4569-95D5-E2E18E4F0B5F}" type="slidenum">
              <a:rPr lang="en-US" smtClean="0"/>
              <a:t>‹#›</a:t>
            </a:fld>
            <a:endParaRPr lang="en-US"/>
          </a:p>
        </p:txBody>
      </p:sp>
    </p:spTree>
    <p:extLst>
      <p:ext uri="{BB962C8B-B14F-4D97-AF65-F5344CB8AC3E}">
        <p14:creationId xmlns:p14="http://schemas.microsoft.com/office/powerpoint/2010/main" val="1751222171"/>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AB61F-52B2-47A4-B573-4C5FABC32651}"/>
              </a:ext>
            </a:extLst>
          </p:cNvPr>
          <p:cNvSpPr>
            <a:spLocks noGrp="1"/>
          </p:cNvSpPr>
          <p:nvPr>
            <p:ph type="ctrTitle"/>
          </p:nvPr>
        </p:nvSpPr>
        <p:spPr/>
        <p:txBody>
          <a:bodyPr/>
          <a:lstStyle/>
          <a:p>
            <a:r>
              <a:rPr lang="en-US" dirty="0"/>
              <a:t>Memory Allocation Simulator</a:t>
            </a:r>
          </a:p>
        </p:txBody>
      </p:sp>
      <p:sp>
        <p:nvSpPr>
          <p:cNvPr id="3" name="Subtitle 2">
            <a:extLst>
              <a:ext uri="{FF2B5EF4-FFF2-40B4-BE49-F238E27FC236}">
                <a16:creationId xmlns:a16="http://schemas.microsoft.com/office/drawing/2014/main" id="{90A56F1B-5DC2-415A-BE49-21893879EAAA}"/>
              </a:ext>
            </a:extLst>
          </p:cNvPr>
          <p:cNvSpPr>
            <a:spLocks noGrp="1"/>
          </p:cNvSpPr>
          <p:nvPr>
            <p:ph type="subTitle" idx="1"/>
          </p:nvPr>
        </p:nvSpPr>
        <p:spPr/>
        <p:txBody>
          <a:bodyPr/>
          <a:lstStyle/>
          <a:p>
            <a:r>
              <a:rPr lang="en-US" dirty="0"/>
              <a:t>Matthew Hunt</a:t>
            </a:r>
          </a:p>
          <a:p>
            <a:r>
              <a:rPr lang="en-US" dirty="0"/>
              <a:t>huntm2@go.Stockton.edu</a:t>
            </a:r>
          </a:p>
        </p:txBody>
      </p:sp>
    </p:spTree>
    <p:extLst>
      <p:ext uri="{BB962C8B-B14F-4D97-AF65-F5344CB8AC3E}">
        <p14:creationId xmlns:p14="http://schemas.microsoft.com/office/powerpoint/2010/main" val="22714849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7B54B-6F9F-4CBB-849B-0DACD2FB496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2638860-C1C8-49C0-96BD-0AED24DDF7F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E0C93DD-7A63-44B5-A655-CF5E2E438375}"/>
              </a:ext>
            </a:extLst>
          </p:cNvPr>
          <p:cNvPicPr>
            <a:picLocks noChangeAspect="1"/>
          </p:cNvPicPr>
          <p:nvPr/>
        </p:nvPicPr>
        <p:blipFill rotWithShape="1">
          <a:blip r:embed="rId2"/>
          <a:srcRect r="47812" b="25555"/>
          <a:stretch/>
        </p:blipFill>
        <p:spPr>
          <a:xfrm>
            <a:off x="0" y="-1"/>
            <a:ext cx="7466120" cy="5990779"/>
          </a:xfrm>
          <a:prstGeom prst="rect">
            <a:avLst/>
          </a:prstGeom>
        </p:spPr>
      </p:pic>
    </p:spTree>
    <p:extLst>
      <p:ext uri="{BB962C8B-B14F-4D97-AF65-F5344CB8AC3E}">
        <p14:creationId xmlns:p14="http://schemas.microsoft.com/office/powerpoint/2010/main" val="2283197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B7B1B-EA78-4D39-9EF7-A364ABA3CF6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3F07804-AFEB-4A80-98DF-D8AEF3E7411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DA71AE0-6B4B-4376-9513-059A8A434D32}"/>
              </a:ext>
            </a:extLst>
          </p:cNvPr>
          <p:cNvPicPr>
            <a:picLocks noChangeAspect="1"/>
          </p:cNvPicPr>
          <p:nvPr/>
        </p:nvPicPr>
        <p:blipFill rotWithShape="1">
          <a:blip r:embed="rId2"/>
          <a:srcRect r="47734" b="25555"/>
          <a:stretch/>
        </p:blipFill>
        <p:spPr>
          <a:xfrm>
            <a:off x="0" y="-1"/>
            <a:ext cx="8016536" cy="6422815"/>
          </a:xfrm>
          <a:prstGeom prst="rect">
            <a:avLst/>
          </a:prstGeom>
        </p:spPr>
      </p:pic>
    </p:spTree>
    <p:extLst>
      <p:ext uri="{BB962C8B-B14F-4D97-AF65-F5344CB8AC3E}">
        <p14:creationId xmlns:p14="http://schemas.microsoft.com/office/powerpoint/2010/main" val="7693760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4CFE5-961C-4B87-9A9D-1D0D43981B1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D1AF0D0-494B-45BA-BDFF-2A9740E60CB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09513EC-03FF-4226-B976-858261E6B1FF}"/>
              </a:ext>
            </a:extLst>
          </p:cNvPr>
          <p:cNvPicPr>
            <a:picLocks noChangeAspect="1"/>
          </p:cNvPicPr>
          <p:nvPr/>
        </p:nvPicPr>
        <p:blipFill rotWithShape="1">
          <a:blip r:embed="rId2"/>
          <a:srcRect r="48984" b="25695"/>
          <a:stretch/>
        </p:blipFill>
        <p:spPr>
          <a:xfrm>
            <a:off x="0" y="0"/>
            <a:ext cx="8176334" cy="6698834"/>
          </a:xfrm>
          <a:prstGeom prst="rect">
            <a:avLst/>
          </a:prstGeom>
        </p:spPr>
      </p:pic>
    </p:spTree>
    <p:extLst>
      <p:ext uri="{BB962C8B-B14F-4D97-AF65-F5344CB8AC3E}">
        <p14:creationId xmlns:p14="http://schemas.microsoft.com/office/powerpoint/2010/main" val="526158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A3E73-A165-46E4-A488-9C0BCC4CD3C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5491307-F4E2-4B16-9A88-82C14629EC09}"/>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625A7D4-810A-4BB9-80EB-78A0EE7ADD29}"/>
              </a:ext>
            </a:extLst>
          </p:cNvPr>
          <p:cNvPicPr>
            <a:picLocks noChangeAspect="1"/>
          </p:cNvPicPr>
          <p:nvPr/>
        </p:nvPicPr>
        <p:blipFill rotWithShape="1">
          <a:blip r:embed="rId2"/>
          <a:srcRect r="49219" b="27023"/>
          <a:stretch/>
        </p:blipFill>
        <p:spPr>
          <a:xfrm>
            <a:off x="0" y="0"/>
            <a:ext cx="8291744" cy="6702706"/>
          </a:xfrm>
          <a:prstGeom prst="rect">
            <a:avLst/>
          </a:prstGeom>
        </p:spPr>
      </p:pic>
    </p:spTree>
    <p:extLst>
      <p:ext uri="{BB962C8B-B14F-4D97-AF65-F5344CB8AC3E}">
        <p14:creationId xmlns:p14="http://schemas.microsoft.com/office/powerpoint/2010/main" val="12203497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60699-B678-45B2-8A3E-313B885807F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C033DC6-6644-4BFF-98EB-743D3C0592F5}"/>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44566BD-DC06-4C9D-93D7-3ED1F53D6196}"/>
              </a:ext>
            </a:extLst>
          </p:cNvPr>
          <p:cNvPicPr>
            <a:picLocks noChangeAspect="1"/>
          </p:cNvPicPr>
          <p:nvPr/>
        </p:nvPicPr>
        <p:blipFill rotWithShape="1">
          <a:blip r:embed="rId2"/>
          <a:srcRect r="48594" b="25972"/>
          <a:stretch/>
        </p:blipFill>
        <p:spPr>
          <a:xfrm>
            <a:off x="-1" y="0"/>
            <a:ext cx="8327255" cy="6745329"/>
          </a:xfrm>
          <a:prstGeom prst="rect">
            <a:avLst/>
          </a:prstGeom>
        </p:spPr>
      </p:pic>
    </p:spTree>
    <p:extLst>
      <p:ext uri="{BB962C8B-B14F-4D97-AF65-F5344CB8AC3E}">
        <p14:creationId xmlns:p14="http://schemas.microsoft.com/office/powerpoint/2010/main" val="5059044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DFBE5-99F1-4A87-BD8E-7FDF945D4BE3}"/>
              </a:ext>
            </a:extLst>
          </p:cNvPr>
          <p:cNvSpPr>
            <a:spLocks noGrp="1"/>
          </p:cNvSpPr>
          <p:nvPr>
            <p:ph type="title"/>
          </p:nvPr>
        </p:nvSpPr>
        <p:spPr/>
        <p:txBody>
          <a:bodyPr/>
          <a:lstStyle/>
          <a:p>
            <a:r>
              <a:rPr lang="en-US" dirty="0"/>
              <a:t>Installation and Overview</a:t>
            </a:r>
          </a:p>
        </p:txBody>
      </p:sp>
      <p:sp>
        <p:nvSpPr>
          <p:cNvPr id="3" name="Content Placeholder 2">
            <a:extLst>
              <a:ext uri="{FF2B5EF4-FFF2-40B4-BE49-F238E27FC236}">
                <a16:creationId xmlns:a16="http://schemas.microsoft.com/office/drawing/2014/main" id="{B1684A6F-B1CC-41CC-A6B2-45AA9F02F306}"/>
              </a:ext>
            </a:extLst>
          </p:cNvPr>
          <p:cNvSpPr>
            <a:spLocks noGrp="1"/>
          </p:cNvSpPr>
          <p:nvPr>
            <p:ph idx="1"/>
          </p:nvPr>
        </p:nvSpPr>
        <p:spPr/>
        <p:txBody>
          <a:bodyPr>
            <a:normAutofit lnSpcReduction="10000"/>
          </a:bodyPr>
          <a:lstStyle/>
          <a:p>
            <a:r>
              <a:rPr lang="en-US" dirty="0"/>
              <a:t>Take the .jar or .exe file from the flash drive and install anywhere you wish on your computer</a:t>
            </a:r>
          </a:p>
          <a:p>
            <a:r>
              <a:rPr lang="en-US" dirty="0"/>
              <a:t>Note: .jar and .exe file require java version 1.8 or higher to be installed, .exe requires a windows computer</a:t>
            </a:r>
          </a:p>
          <a:p>
            <a:r>
              <a:rPr lang="en-US" dirty="0"/>
              <a:t>Program uses first fit, best fit, worst fit, and next fit, with both fixed and dynamic partitions, to simulate memory allocation</a:t>
            </a:r>
          </a:p>
          <a:p>
            <a:r>
              <a:rPr lang="en-US" dirty="0"/>
              <a:t>Program saves the results of each snapshot of a simulation to strings</a:t>
            </a:r>
          </a:p>
          <a:p>
            <a:r>
              <a:rPr lang="en-US" dirty="0"/>
              <a:t>These strings are printed to text pane objects in the GUI when the main class calls the simulations to start</a:t>
            </a:r>
          </a:p>
          <a:p>
            <a:r>
              <a:rPr lang="en-US" dirty="0"/>
              <a:t>Only thing user is required to do is run the .jar or .exe file and the simulations will run in the background and then display on the screen</a:t>
            </a:r>
          </a:p>
        </p:txBody>
      </p:sp>
    </p:spTree>
    <p:extLst>
      <p:ext uri="{BB962C8B-B14F-4D97-AF65-F5344CB8AC3E}">
        <p14:creationId xmlns:p14="http://schemas.microsoft.com/office/powerpoint/2010/main" val="2107019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C7DB8-F80C-40D6-94D4-68872A840262}"/>
              </a:ext>
            </a:extLst>
          </p:cNvPr>
          <p:cNvSpPr>
            <a:spLocks noGrp="1"/>
          </p:cNvSpPr>
          <p:nvPr>
            <p:ph type="title"/>
          </p:nvPr>
        </p:nvSpPr>
        <p:spPr/>
        <p:txBody>
          <a:bodyPr/>
          <a:lstStyle/>
          <a:p>
            <a:r>
              <a:rPr lang="en-US" dirty="0"/>
              <a:t>Job Class</a:t>
            </a:r>
          </a:p>
        </p:txBody>
      </p:sp>
      <p:sp>
        <p:nvSpPr>
          <p:cNvPr id="3" name="Content Placeholder 2">
            <a:extLst>
              <a:ext uri="{FF2B5EF4-FFF2-40B4-BE49-F238E27FC236}">
                <a16:creationId xmlns:a16="http://schemas.microsoft.com/office/drawing/2014/main" id="{57882CCA-6E11-472B-8695-E1A01D7363B4}"/>
              </a:ext>
            </a:extLst>
          </p:cNvPr>
          <p:cNvSpPr>
            <a:spLocks noGrp="1"/>
          </p:cNvSpPr>
          <p:nvPr>
            <p:ph idx="1"/>
          </p:nvPr>
        </p:nvSpPr>
        <p:spPr/>
        <p:txBody>
          <a:bodyPr/>
          <a:lstStyle/>
          <a:p>
            <a:r>
              <a:rPr lang="en-US" dirty="0"/>
              <a:t>Job class holds all the information</a:t>
            </a:r>
          </a:p>
          <a:p>
            <a:pPr lvl="1"/>
            <a:r>
              <a:rPr lang="en-US" dirty="0"/>
              <a:t>Name</a:t>
            </a:r>
          </a:p>
          <a:p>
            <a:pPr lvl="1"/>
            <a:r>
              <a:rPr lang="en-US" dirty="0"/>
              <a:t>Size</a:t>
            </a:r>
          </a:p>
          <a:p>
            <a:pPr lvl="1"/>
            <a:r>
              <a:rPr lang="en-US" dirty="0"/>
              <a:t>Status</a:t>
            </a:r>
          </a:p>
          <a:p>
            <a:r>
              <a:rPr lang="en-US" dirty="0"/>
              <a:t>Get/set methods like normal</a:t>
            </a:r>
          </a:p>
          <a:p>
            <a:r>
              <a:rPr lang="en-US" dirty="0" err="1"/>
              <a:t>toString</a:t>
            </a:r>
            <a:r>
              <a:rPr lang="en-US" dirty="0"/>
              <a:t> prints all info of the job</a:t>
            </a:r>
          </a:p>
        </p:txBody>
      </p:sp>
    </p:spTree>
    <p:extLst>
      <p:ext uri="{BB962C8B-B14F-4D97-AF65-F5344CB8AC3E}">
        <p14:creationId xmlns:p14="http://schemas.microsoft.com/office/powerpoint/2010/main" val="133916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89218-ADC0-4C1A-B874-EB72DC597293}"/>
              </a:ext>
            </a:extLst>
          </p:cNvPr>
          <p:cNvSpPr>
            <a:spLocks noGrp="1"/>
          </p:cNvSpPr>
          <p:nvPr>
            <p:ph type="title"/>
          </p:nvPr>
        </p:nvSpPr>
        <p:spPr/>
        <p:txBody>
          <a:bodyPr/>
          <a:lstStyle/>
          <a:p>
            <a:r>
              <a:rPr lang="en-US" dirty="0"/>
              <a:t>Partition Class</a:t>
            </a:r>
          </a:p>
        </p:txBody>
      </p:sp>
      <p:sp>
        <p:nvSpPr>
          <p:cNvPr id="3" name="Content Placeholder 2">
            <a:extLst>
              <a:ext uri="{FF2B5EF4-FFF2-40B4-BE49-F238E27FC236}">
                <a16:creationId xmlns:a16="http://schemas.microsoft.com/office/drawing/2014/main" id="{10F029E8-34D3-48B4-87A4-84CBA2DD57A7}"/>
              </a:ext>
            </a:extLst>
          </p:cNvPr>
          <p:cNvSpPr>
            <a:spLocks noGrp="1"/>
          </p:cNvSpPr>
          <p:nvPr>
            <p:ph idx="1"/>
          </p:nvPr>
        </p:nvSpPr>
        <p:spPr/>
        <p:txBody>
          <a:bodyPr/>
          <a:lstStyle/>
          <a:p>
            <a:r>
              <a:rPr lang="en-US" dirty="0"/>
              <a:t>Holds info about the partitions</a:t>
            </a:r>
          </a:p>
          <a:p>
            <a:pPr lvl="1"/>
            <a:r>
              <a:rPr lang="en-US" dirty="0"/>
              <a:t>Name</a:t>
            </a:r>
          </a:p>
          <a:p>
            <a:pPr lvl="1"/>
            <a:r>
              <a:rPr lang="en-US" dirty="0"/>
              <a:t>Size</a:t>
            </a:r>
          </a:p>
          <a:p>
            <a:pPr lvl="1"/>
            <a:r>
              <a:rPr lang="en-US" dirty="0"/>
              <a:t>Memory address</a:t>
            </a:r>
          </a:p>
          <a:p>
            <a:pPr lvl="1"/>
            <a:r>
              <a:rPr lang="en-US" dirty="0"/>
              <a:t>Status (free or not)</a:t>
            </a:r>
          </a:p>
          <a:p>
            <a:pPr lvl="1"/>
            <a:r>
              <a:rPr lang="en-US" dirty="0"/>
              <a:t>Job running in partition</a:t>
            </a:r>
          </a:p>
          <a:p>
            <a:pPr lvl="1"/>
            <a:r>
              <a:rPr lang="en-US" dirty="0"/>
              <a:t>Job name</a:t>
            </a:r>
          </a:p>
          <a:p>
            <a:pPr lvl="1"/>
            <a:r>
              <a:rPr lang="en-US" dirty="0"/>
              <a:t>Job size</a:t>
            </a:r>
          </a:p>
          <a:p>
            <a:pPr lvl="1"/>
            <a:r>
              <a:rPr lang="en-US" dirty="0"/>
              <a:t>Amount of fragmentation</a:t>
            </a:r>
          </a:p>
          <a:p>
            <a:pPr lvl="1"/>
            <a:endParaRPr lang="en-US" dirty="0"/>
          </a:p>
          <a:p>
            <a:pPr lvl="1"/>
            <a:endParaRPr lang="en-US" dirty="0"/>
          </a:p>
        </p:txBody>
      </p:sp>
    </p:spTree>
    <p:extLst>
      <p:ext uri="{BB962C8B-B14F-4D97-AF65-F5344CB8AC3E}">
        <p14:creationId xmlns:p14="http://schemas.microsoft.com/office/powerpoint/2010/main" val="3174262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565AB-A692-449C-8774-E80951B2E68C}"/>
              </a:ext>
            </a:extLst>
          </p:cNvPr>
          <p:cNvSpPr>
            <a:spLocks noGrp="1"/>
          </p:cNvSpPr>
          <p:nvPr>
            <p:ph type="title"/>
          </p:nvPr>
        </p:nvSpPr>
        <p:spPr/>
        <p:txBody>
          <a:bodyPr/>
          <a:lstStyle/>
          <a:p>
            <a:r>
              <a:rPr lang="en-US" dirty="0" err="1"/>
              <a:t>FixedMemoryAllocator</a:t>
            </a:r>
            <a:r>
              <a:rPr lang="en-US" dirty="0"/>
              <a:t> Class</a:t>
            </a:r>
          </a:p>
        </p:txBody>
      </p:sp>
      <p:sp>
        <p:nvSpPr>
          <p:cNvPr id="3" name="Content Placeholder 2">
            <a:extLst>
              <a:ext uri="{FF2B5EF4-FFF2-40B4-BE49-F238E27FC236}">
                <a16:creationId xmlns:a16="http://schemas.microsoft.com/office/drawing/2014/main" id="{E9BF6205-2B37-4281-9010-3A55BACBAEBC}"/>
              </a:ext>
            </a:extLst>
          </p:cNvPr>
          <p:cNvSpPr>
            <a:spLocks noGrp="1"/>
          </p:cNvSpPr>
          <p:nvPr>
            <p:ph idx="1"/>
          </p:nvPr>
        </p:nvSpPr>
        <p:spPr/>
        <p:txBody>
          <a:bodyPr>
            <a:normAutofit lnSpcReduction="10000"/>
          </a:bodyPr>
          <a:lstStyle/>
          <a:p>
            <a:r>
              <a:rPr lang="en-US" dirty="0"/>
              <a:t>Holds the logic of first, best, worst, and next fit</a:t>
            </a:r>
          </a:p>
          <a:p>
            <a:r>
              <a:rPr lang="en-US" dirty="0"/>
              <a:t>Loops through the jobs and partitions to allocate</a:t>
            </a:r>
          </a:p>
          <a:p>
            <a:r>
              <a:rPr lang="en-US" dirty="0"/>
              <a:t>First fit loops through and simply compares the job size to partition size</a:t>
            </a:r>
          </a:p>
          <a:p>
            <a:r>
              <a:rPr lang="en-US" dirty="0"/>
              <a:t>Best fit does something similar but first sorts the list of partitions by job size smallest to largest. Then similar steps to the first fit is used. (once the list is sorted by smallest – largest, the first fit essentially becomes the best fit)</a:t>
            </a:r>
          </a:p>
          <a:p>
            <a:r>
              <a:rPr lang="en-US" dirty="0"/>
              <a:t>Worst fit does same as best fit but opposite</a:t>
            </a:r>
          </a:p>
          <a:p>
            <a:r>
              <a:rPr lang="en-US" dirty="0"/>
              <a:t>Next fit is similar to first fit but has an added step that changes the index to loop from, once a job is allocated</a:t>
            </a:r>
          </a:p>
          <a:p>
            <a:r>
              <a:rPr lang="en-US" dirty="0"/>
              <a:t>Returns strings that hold the results of each snapshot</a:t>
            </a:r>
          </a:p>
        </p:txBody>
      </p:sp>
    </p:spTree>
    <p:extLst>
      <p:ext uri="{BB962C8B-B14F-4D97-AF65-F5344CB8AC3E}">
        <p14:creationId xmlns:p14="http://schemas.microsoft.com/office/powerpoint/2010/main" val="3713521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15677-CA4A-4FE2-86A1-F325D3357D7B}"/>
              </a:ext>
            </a:extLst>
          </p:cNvPr>
          <p:cNvSpPr>
            <a:spLocks noGrp="1"/>
          </p:cNvSpPr>
          <p:nvPr>
            <p:ph type="title"/>
          </p:nvPr>
        </p:nvSpPr>
        <p:spPr/>
        <p:txBody>
          <a:bodyPr/>
          <a:lstStyle/>
          <a:p>
            <a:r>
              <a:rPr lang="en-US" dirty="0" err="1"/>
              <a:t>DynamicMemoryAllocator</a:t>
            </a:r>
            <a:r>
              <a:rPr lang="en-US" dirty="0"/>
              <a:t> Class</a:t>
            </a:r>
          </a:p>
        </p:txBody>
      </p:sp>
      <p:sp>
        <p:nvSpPr>
          <p:cNvPr id="3" name="Content Placeholder 2">
            <a:extLst>
              <a:ext uri="{FF2B5EF4-FFF2-40B4-BE49-F238E27FC236}">
                <a16:creationId xmlns:a16="http://schemas.microsoft.com/office/drawing/2014/main" id="{05123D88-3F2A-4A22-9422-D90A8D0828CC}"/>
              </a:ext>
            </a:extLst>
          </p:cNvPr>
          <p:cNvSpPr>
            <a:spLocks noGrp="1"/>
          </p:cNvSpPr>
          <p:nvPr>
            <p:ph idx="1"/>
          </p:nvPr>
        </p:nvSpPr>
        <p:spPr/>
        <p:txBody>
          <a:bodyPr/>
          <a:lstStyle/>
          <a:p>
            <a:r>
              <a:rPr lang="en-US" dirty="0"/>
              <a:t>Holds the logic of first, best, worst, and next fit</a:t>
            </a:r>
          </a:p>
          <a:p>
            <a:r>
              <a:rPr lang="en-US" dirty="0"/>
              <a:t>Loops through the jobs and partitions to allocate</a:t>
            </a:r>
          </a:p>
          <a:p>
            <a:r>
              <a:rPr lang="en-US" dirty="0"/>
              <a:t>Slightly different to fixed partition in order to take advantage of the dynamic partitions</a:t>
            </a:r>
          </a:p>
          <a:p>
            <a:r>
              <a:rPr lang="en-US" dirty="0"/>
              <a:t>All algorithms start the same by allocating the initial jobs to partitions that fit the job size. Then once the initial jobs start to finish, the functionality to resize partitions and create new ones that become external fragmentation, is added.</a:t>
            </a:r>
          </a:p>
          <a:p>
            <a:r>
              <a:rPr lang="en-US" dirty="0"/>
              <a:t>Returns strings that hold the results of each snapshot </a:t>
            </a:r>
          </a:p>
          <a:p>
            <a:endParaRPr lang="en-US" dirty="0"/>
          </a:p>
        </p:txBody>
      </p:sp>
    </p:spTree>
    <p:extLst>
      <p:ext uri="{BB962C8B-B14F-4D97-AF65-F5344CB8AC3E}">
        <p14:creationId xmlns:p14="http://schemas.microsoft.com/office/powerpoint/2010/main" val="4384447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3802E-CCAE-4C74-94D6-97CB2EE204BC}"/>
              </a:ext>
            </a:extLst>
          </p:cNvPr>
          <p:cNvSpPr>
            <a:spLocks noGrp="1"/>
          </p:cNvSpPr>
          <p:nvPr>
            <p:ph type="title"/>
          </p:nvPr>
        </p:nvSpPr>
        <p:spPr/>
        <p:txBody>
          <a:bodyPr/>
          <a:lstStyle/>
          <a:p>
            <a:r>
              <a:rPr lang="en-US" dirty="0" err="1"/>
              <a:t>MemorySimulator</a:t>
            </a:r>
            <a:r>
              <a:rPr lang="en-US" dirty="0"/>
              <a:t> Class (Main)</a:t>
            </a:r>
          </a:p>
        </p:txBody>
      </p:sp>
      <p:sp>
        <p:nvSpPr>
          <p:cNvPr id="3" name="Content Placeholder 2">
            <a:extLst>
              <a:ext uri="{FF2B5EF4-FFF2-40B4-BE49-F238E27FC236}">
                <a16:creationId xmlns:a16="http://schemas.microsoft.com/office/drawing/2014/main" id="{A206B090-23CD-48AA-ACDF-A1A3D6F5A247}"/>
              </a:ext>
            </a:extLst>
          </p:cNvPr>
          <p:cNvSpPr>
            <a:spLocks noGrp="1"/>
          </p:cNvSpPr>
          <p:nvPr>
            <p:ph idx="1"/>
          </p:nvPr>
        </p:nvSpPr>
        <p:spPr/>
        <p:txBody>
          <a:bodyPr/>
          <a:lstStyle/>
          <a:p>
            <a:r>
              <a:rPr lang="en-US" dirty="0"/>
              <a:t>Main class that calls the different simulations of fixed partition allocator and dynamic allocator</a:t>
            </a:r>
          </a:p>
          <a:p>
            <a:r>
              <a:rPr lang="en-US" dirty="0"/>
              <a:t>Creates  </a:t>
            </a:r>
            <a:r>
              <a:rPr lang="en-US" dirty="0" err="1"/>
              <a:t>fixedPartitonAllocator</a:t>
            </a:r>
            <a:r>
              <a:rPr lang="en-US" dirty="0"/>
              <a:t> and </a:t>
            </a:r>
            <a:r>
              <a:rPr lang="en-US" dirty="0" err="1"/>
              <a:t>DynamicPartitionAllocator</a:t>
            </a:r>
            <a:r>
              <a:rPr lang="en-US" dirty="0"/>
              <a:t> objects</a:t>
            </a:r>
          </a:p>
          <a:p>
            <a:r>
              <a:rPr lang="en-US" dirty="0"/>
              <a:t>Adds jobs and partitions as needed to create different simulations that show how the algorithms work</a:t>
            </a:r>
          </a:p>
          <a:p>
            <a:r>
              <a:rPr lang="en-US" dirty="0"/>
              <a:t>Calls the </a:t>
            </a:r>
            <a:r>
              <a:rPr lang="en-US" dirty="0" err="1"/>
              <a:t>gui</a:t>
            </a:r>
            <a:r>
              <a:rPr lang="en-US" dirty="0"/>
              <a:t> to draw the results of each simulation</a:t>
            </a:r>
          </a:p>
        </p:txBody>
      </p:sp>
    </p:spTree>
    <p:extLst>
      <p:ext uri="{BB962C8B-B14F-4D97-AF65-F5344CB8AC3E}">
        <p14:creationId xmlns:p14="http://schemas.microsoft.com/office/powerpoint/2010/main" val="18110910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8C8B8-CEA8-4CDF-A732-4351D2F4DD17}"/>
              </a:ext>
            </a:extLst>
          </p:cNvPr>
          <p:cNvSpPr>
            <a:spLocks noGrp="1"/>
          </p:cNvSpPr>
          <p:nvPr>
            <p:ph type="title"/>
          </p:nvPr>
        </p:nvSpPr>
        <p:spPr/>
        <p:txBody>
          <a:bodyPr/>
          <a:lstStyle/>
          <a:p>
            <a:r>
              <a:rPr lang="en-US" dirty="0"/>
              <a:t>GUI</a:t>
            </a:r>
          </a:p>
        </p:txBody>
      </p:sp>
      <p:sp>
        <p:nvSpPr>
          <p:cNvPr id="3" name="Content Placeholder 2">
            <a:extLst>
              <a:ext uri="{FF2B5EF4-FFF2-40B4-BE49-F238E27FC236}">
                <a16:creationId xmlns:a16="http://schemas.microsoft.com/office/drawing/2014/main" id="{4CB883E0-3EF0-4A26-9E93-CAA31A0DE1CC}"/>
              </a:ext>
            </a:extLst>
          </p:cNvPr>
          <p:cNvSpPr>
            <a:spLocks noGrp="1"/>
          </p:cNvSpPr>
          <p:nvPr>
            <p:ph idx="1"/>
          </p:nvPr>
        </p:nvSpPr>
        <p:spPr>
          <a:xfrm>
            <a:off x="339832" y="1615737"/>
            <a:ext cx="3308889" cy="4570519"/>
          </a:xfrm>
        </p:spPr>
        <p:txBody>
          <a:bodyPr>
            <a:normAutofit fontScale="92500" lnSpcReduction="10000"/>
          </a:bodyPr>
          <a:lstStyle/>
          <a:p>
            <a:r>
              <a:rPr lang="en-US" dirty="0"/>
              <a:t>The Following Slides have examples of the GUI used.</a:t>
            </a:r>
          </a:p>
          <a:p>
            <a:r>
              <a:rPr lang="en-US" dirty="0"/>
              <a:t>Please note: These pictures are for demonstration purposes, they do not show everything that the GUI prints, some things have been left out for the sake of time</a:t>
            </a:r>
          </a:p>
          <a:p>
            <a:r>
              <a:rPr lang="en-US" dirty="0"/>
              <a:t>Please run the program with the .jar or .exe file in order to see everything</a:t>
            </a:r>
          </a:p>
        </p:txBody>
      </p:sp>
      <p:pic>
        <p:nvPicPr>
          <p:cNvPr id="4" name="Picture 3">
            <a:extLst>
              <a:ext uri="{FF2B5EF4-FFF2-40B4-BE49-F238E27FC236}">
                <a16:creationId xmlns:a16="http://schemas.microsoft.com/office/drawing/2014/main" id="{7579400C-2AEB-47C2-842A-B2F26C0D78B0}"/>
              </a:ext>
            </a:extLst>
          </p:cNvPr>
          <p:cNvPicPr>
            <a:picLocks noChangeAspect="1"/>
          </p:cNvPicPr>
          <p:nvPr/>
        </p:nvPicPr>
        <p:blipFill rotWithShape="1">
          <a:blip r:embed="rId2"/>
          <a:srcRect r="47812" b="27023"/>
          <a:stretch/>
        </p:blipFill>
        <p:spPr>
          <a:xfrm>
            <a:off x="3648722" y="0"/>
            <a:ext cx="8442664" cy="6640805"/>
          </a:xfrm>
          <a:prstGeom prst="rect">
            <a:avLst/>
          </a:prstGeom>
        </p:spPr>
      </p:pic>
    </p:spTree>
    <p:extLst>
      <p:ext uri="{BB962C8B-B14F-4D97-AF65-F5344CB8AC3E}">
        <p14:creationId xmlns:p14="http://schemas.microsoft.com/office/powerpoint/2010/main" val="3810498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F3E8-F99F-48B6-8A82-0B32F22CB4B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BC78ACA-97C9-4870-A92D-94BED002419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F6C7FEFF-6BD5-4FE0-8F34-B2E849799705}"/>
              </a:ext>
            </a:extLst>
          </p:cNvPr>
          <p:cNvPicPr>
            <a:picLocks noChangeAspect="1"/>
          </p:cNvPicPr>
          <p:nvPr/>
        </p:nvPicPr>
        <p:blipFill rotWithShape="1">
          <a:blip r:embed="rId2"/>
          <a:srcRect r="47812" b="25695"/>
          <a:stretch/>
        </p:blipFill>
        <p:spPr>
          <a:xfrm>
            <a:off x="1580225" y="397241"/>
            <a:ext cx="7794593" cy="6242676"/>
          </a:xfrm>
          <a:prstGeom prst="rect">
            <a:avLst/>
          </a:prstGeom>
        </p:spPr>
      </p:pic>
    </p:spTree>
    <p:extLst>
      <p:ext uri="{BB962C8B-B14F-4D97-AF65-F5344CB8AC3E}">
        <p14:creationId xmlns:p14="http://schemas.microsoft.com/office/powerpoint/2010/main" val="5830662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48</TotalTime>
  <Words>526</Words>
  <Application>Microsoft Office PowerPoint</Application>
  <PresentationFormat>Widescreen</PresentationFormat>
  <Paragraphs>50</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Century Gothic</vt:lpstr>
      <vt:lpstr>Wingdings 3</vt:lpstr>
      <vt:lpstr>Ion</vt:lpstr>
      <vt:lpstr>Memory Allocation Simulator</vt:lpstr>
      <vt:lpstr>Installation and Overview</vt:lpstr>
      <vt:lpstr>Job Class</vt:lpstr>
      <vt:lpstr>Partition Class</vt:lpstr>
      <vt:lpstr>FixedMemoryAllocator Class</vt:lpstr>
      <vt:lpstr>DynamicMemoryAllocator Class</vt:lpstr>
      <vt:lpstr>MemorySimulator Class (Main)</vt:lpstr>
      <vt:lpstr>GUI</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Memory Allocation Simulator</dc:title>
  <dc:creator>Matthew Hunt</dc:creator>
  <cp:lastModifiedBy>Matthew Hunt</cp:lastModifiedBy>
  <cp:revision>15</cp:revision>
  <dcterms:created xsi:type="dcterms:W3CDTF">2019-02-27T22:40:14Z</dcterms:created>
  <dcterms:modified xsi:type="dcterms:W3CDTF">2019-02-28T01:02:27Z</dcterms:modified>
</cp:coreProperties>
</file>

<file path=docProps/thumbnail.jpeg>
</file>